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6" r:id="rId2"/>
    <p:sldId id="277" r:id="rId3"/>
    <p:sldId id="281" r:id="rId4"/>
    <p:sldId id="284" r:id="rId5"/>
    <p:sldId id="285" r:id="rId6"/>
    <p:sldId id="286" r:id="rId7"/>
    <p:sldId id="287" r:id="rId8"/>
    <p:sldId id="291" r:id="rId9"/>
    <p:sldId id="288" r:id="rId10"/>
    <p:sldId id="282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98" r:id="rId19"/>
    <p:sldId id="283" r:id="rId20"/>
    <p:sldId id="299" r:id="rId21"/>
    <p:sldId id="300" r:id="rId22"/>
    <p:sldId id="301" r:id="rId23"/>
    <p:sldId id="302" r:id="rId24"/>
    <p:sldId id="303" r:id="rId25"/>
    <p:sldId id="30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4043"/>
    <a:srgbClr val="80AED0"/>
    <a:srgbClr val="BDACA1"/>
    <a:srgbClr val="F1F1EF"/>
    <a:srgbClr val="F2F2F0"/>
    <a:srgbClr val="F0CE80"/>
    <a:srgbClr val="F7CE00"/>
    <a:srgbClr val="313862"/>
    <a:srgbClr val="303962"/>
    <a:srgbClr val="F8D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B99E04C-0DBC-911A-E6C6-77265F50A1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688A94-A067-CB1A-0555-9D812941E4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57B1A-88D6-4250-AADC-BA3DA1AF9C7F}" type="datetime1">
              <a:rPr lang="ko-KR" altLang="en-US" smtClean="0"/>
              <a:t>2025-10-09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21FFCC-BC55-EFB2-D901-BD53121C09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B039B2-1638-5E6A-8739-B863168EBA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5F931-B031-40EE-92BE-9E1FE4A88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706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90DA6-B93F-41F2-9820-D2B8B6DB8500}" type="datetime1">
              <a:rPr lang="ko-KR" altLang="en-US" smtClean="0"/>
              <a:t>2025-10-09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FAA54-F901-44FB-A8A1-14746ACAD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8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FE6D7-2487-7C33-DB1E-EB93CBD2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03ABA1-2E4F-1DCB-BD04-E9253496E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A55AF2-164E-AED7-0E0B-A52DBEAD2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D6D1B8-41D2-8BE7-21F0-6F4236F9EA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022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600F1-EC28-6272-E2DA-C31CF56B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096918-93FB-8ECD-4490-D79F17232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853483-C981-56E4-7CF2-62FB8312B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1B6589-6A32-2BA2-EB28-019C6E30B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6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A6052-86B5-318D-A425-1A29C5AB7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3F6456-C04F-6B1B-3D7E-EC7FBA4FD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8994FF-C176-018E-140F-61446B42B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B96BB9-472F-BCB3-9A6C-F83875548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6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B84B-0265-6C97-6A78-5502446DF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8A653F-C74E-E469-DDEB-DEC97A897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8872AA-E10E-65BC-877E-826E21C67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58EAC8-E1AB-22F5-0DC9-37DB5571D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8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6">
            <a:extLst>
              <a:ext uri="{FF2B5EF4-FFF2-40B4-BE49-F238E27FC236}">
                <a16:creationId xmlns:a16="http://schemas.microsoft.com/office/drawing/2014/main" id="{901EDAC2-65FB-7B5C-0CF6-0A57ECF7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775" y="107950"/>
            <a:ext cx="2743200" cy="365125"/>
          </a:xfrm>
        </p:spPr>
        <p:txBody>
          <a:bodyPr/>
          <a:lstStyle/>
          <a:p>
            <a:fld id="{517E2876-B18E-4957-82AB-D9EC3B9C168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045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485FBB-B32D-8EDA-58E6-5747CC387149}"/>
              </a:ext>
            </a:extLst>
          </p:cNvPr>
          <p:cNvSpPr txBox="1"/>
          <p:nvPr userDrawn="1"/>
        </p:nvSpPr>
        <p:spPr>
          <a:xfrm>
            <a:off x="422977" y="-370031"/>
            <a:ext cx="7396480" cy="11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INTRODUCTION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A1DFE5-A640-A4A4-5F73-7891B718ADBF}"/>
              </a:ext>
            </a:extLst>
          </p:cNvPr>
          <p:cNvSpPr/>
          <p:nvPr userDrawn="1"/>
        </p:nvSpPr>
        <p:spPr>
          <a:xfrm>
            <a:off x="382426" y="278493"/>
            <a:ext cx="45719" cy="452387"/>
          </a:xfrm>
          <a:prstGeom prst="roundRect">
            <a:avLst/>
          </a:prstGeom>
          <a:solidFill>
            <a:srgbClr val="3138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3519F43F-9A58-53C1-B0A4-42830678A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775" y="107950"/>
            <a:ext cx="2743200" cy="365125"/>
          </a:xfrm>
        </p:spPr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485FBB-B32D-8EDA-58E6-5747CC387149}"/>
              </a:ext>
            </a:extLst>
          </p:cNvPr>
          <p:cNvSpPr txBox="1"/>
          <p:nvPr userDrawn="1"/>
        </p:nvSpPr>
        <p:spPr>
          <a:xfrm>
            <a:off x="422977" y="-370031"/>
            <a:ext cx="7396480" cy="11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METHOD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A1DFE5-A640-A4A4-5F73-7891B718ADBF}"/>
              </a:ext>
            </a:extLst>
          </p:cNvPr>
          <p:cNvSpPr/>
          <p:nvPr userDrawn="1"/>
        </p:nvSpPr>
        <p:spPr>
          <a:xfrm>
            <a:off x="382426" y="278493"/>
            <a:ext cx="45719" cy="452387"/>
          </a:xfrm>
          <a:prstGeom prst="roundRect">
            <a:avLst/>
          </a:prstGeom>
          <a:solidFill>
            <a:srgbClr val="3138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95015EE5-E9D4-A115-FF07-8A71E3A0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775" y="107950"/>
            <a:ext cx="2743200" cy="365125"/>
          </a:xfrm>
        </p:spPr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3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485FBB-B32D-8EDA-58E6-5747CC387149}"/>
              </a:ext>
            </a:extLst>
          </p:cNvPr>
          <p:cNvSpPr txBox="1"/>
          <p:nvPr userDrawn="1"/>
        </p:nvSpPr>
        <p:spPr>
          <a:xfrm>
            <a:off x="422977" y="-370031"/>
            <a:ext cx="7396480" cy="11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EXPERIMENTS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A1DFE5-A640-A4A4-5F73-7891B718ADBF}"/>
              </a:ext>
            </a:extLst>
          </p:cNvPr>
          <p:cNvSpPr/>
          <p:nvPr userDrawn="1"/>
        </p:nvSpPr>
        <p:spPr>
          <a:xfrm>
            <a:off x="382426" y="278493"/>
            <a:ext cx="45719" cy="452387"/>
          </a:xfrm>
          <a:prstGeom prst="roundRect">
            <a:avLst/>
          </a:prstGeom>
          <a:solidFill>
            <a:srgbClr val="3138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96B44B7-BE37-1097-6BED-B46E68EB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775" y="107950"/>
            <a:ext cx="2743200" cy="365125"/>
          </a:xfrm>
        </p:spPr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41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485FBB-B32D-8EDA-58E6-5747CC387149}"/>
              </a:ext>
            </a:extLst>
          </p:cNvPr>
          <p:cNvSpPr txBox="1"/>
          <p:nvPr userDrawn="1"/>
        </p:nvSpPr>
        <p:spPr>
          <a:xfrm>
            <a:off x="422977" y="-370031"/>
            <a:ext cx="7396480" cy="11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LIMITATIONS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7A1DFE5-A640-A4A4-5F73-7891B718ADBF}"/>
              </a:ext>
            </a:extLst>
          </p:cNvPr>
          <p:cNvSpPr/>
          <p:nvPr userDrawn="1"/>
        </p:nvSpPr>
        <p:spPr>
          <a:xfrm>
            <a:off x="382426" y="278493"/>
            <a:ext cx="45719" cy="452387"/>
          </a:xfrm>
          <a:prstGeom prst="roundRect">
            <a:avLst/>
          </a:prstGeom>
          <a:solidFill>
            <a:srgbClr val="3138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196B44B7-BE37-1097-6BED-B46E68EB4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8775" y="107950"/>
            <a:ext cx="2743200" cy="365125"/>
          </a:xfrm>
        </p:spPr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4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0" r:id="rId3"/>
    <p:sldLayoutId id="2147483661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B151E6-E77A-F4AB-69BE-2BB61BCF8F10}"/>
              </a:ext>
            </a:extLst>
          </p:cNvPr>
          <p:cNvSpPr txBox="1"/>
          <p:nvPr/>
        </p:nvSpPr>
        <p:spPr>
          <a:xfrm>
            <a:off x="365760" y="5364912"/>
            <a:ext cx="7264400" cy="175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CVPR, 2025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9 citations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Yonsei University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F2169B-D2D7-482F-80E4-714CDA34C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191190A-DF4D-A1D5-0D1A-8FBE37712104}"/>
              </a:ext>
            </a:extLst>
          </p:cNvPr>
          <p:cNvSpPr txBox="1">
            <a:spLocks/>
          </p:cNvSpPr>
          <p:nvPr/>
        </p:nvSpPr>
        <p:spPr>
          <a:xfrm>
            <a:off x="-243840" y="2235200"/>
            <a:ext cx="1267968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Your Large Vision-Language Model Only Needs</a:t>
            </a:r>
          </a:p>
          <a:p>
            <a:pPr algn="ctr">
              <a:lnSpc>
                <a:spcPct val="150000"/>
              </a:lnSpc>
            </a:pPr>
            <a:r>
              <a:rPr lang="en-US" altLang="ko-KR" sz="30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 Few Attention Heads For Visual Grounding</a:t>
            </a:r>
          </a:p>
        </p:txBody>
      </p:sp>
    </p:spTree>
    <p:extLst>
      <p:ext uri="{BB962C8B-B14F-4D97-AF65-F5344CB8AC3E}">
        <p14:creationId xmlns:p14="http://schemas.microsoft.com/office/powerpoint/2010/main" val="3566690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2DED2A-F774-2F48-D96A-3BC3C4825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B85F3-D577-80E8-C4A7-66D0958294EC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Background: Attention Map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C2AE7CC-930F-D1EE-0B9A-25182ED7EEFB}"/>
              </a:ext>
            </a:extLst>
          </p:cNvPr>
          <p:cNvGrpSpPr/>
          <p:nvPr/>
        </p:nvGrpSpPr>
        <p:grpSpPr>
          <a:xfrm>
            <a:off x="2367280" y="1404632"/>
            <a:ext cx="7947058" cy="2493422"/>
            <a:chOff x="2397760" y="3955003"/>
            <a:chExt cx="7947058" cy="2493422"/>
          </a:xfrm>
        </p:grpSpPr>
        <p:pic>
          <p:nvPicPr>
            <p:cNvPr id="5" name="Picture 2" descr="LLaVa - Deep Learning Bible - 10. Multi-Modal &amp; Meta Learning - 한글">
              <a:extLst>
                <a:ext uri="{FF2B5EF4-FFF2-40B4-BE49-F238E27FC236}">
                  <a16:creationId xmlns:a16="http://schemas.microsoft.com/office/drawing/2014/main" id="{B82F8969-8186-B919-68A4-F84672D12F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760" y="3955003"/>
              <a:ext cx="7396480" cy="2493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1D2C41-C1AE-D2FC-37C8-5760BADE59EC}"/>
                    </a:ext>
                  </a:extLst>
                </p:cNvPr>
                <p:cNvSpPr txBox="1"/>
                <p:nvPr/>
              </p:nvSpPr>
              <p:spPr>
                <a:xfrm>
                  <a:off x="5005204" y="5394102"/>
                  <a:ext cx="1537903" cy="5627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∈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𝑑</m:t>
                        </m:r>
                      </m:oMath>
                    </m:oMathPara>
                  </a14:m>
                  <a:endPara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E1D2C41-C1AE-D2FC-37C8-5760BADE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5204" y="5394102"/>
                  <a:ext cx="1537903" cy="562783"/>
                </a:xfrm>
                <a:prstGeom prst="rect">
                  <a:avLst/>
                </a:prstGeom>
                <a:blipFill>
                  <a:blip r:embed="rId3"/>
                  <a:stretch>
                    <a:fillRect b="-75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4BF1BD-00BB-ADCE-A85B-7B13D95B3942}"/>
                    </a:ext>
                  </a:extLst>
                </p:cNvPr>
                <p:cNvSpPr txBox="1"/>
                <p:nvPr/>
              </p:nvSpPr>
              <p:spPr>
                <a:xfrm>
                  <a:off x="7093685" y="5394102"/>
                  <a:ext cx="1537903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∈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𝐿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𝑑</m:t>
                        </m:r>
                      </m:oMath>
                    </m:oMathPara>
                  </a14:m>
                  <a:endPara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B4BF1BD-00BB-ADCE-A85B-7B13D95B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3685" y="5394102"/>
                  <a:ext cx="1537903" cy="553998"/>
                </a:xfrm>
                <a:prstGeom prst="rect">
                  <a:avLst/>
                </a:prstGeom>
                <a:blipFill>
                  <a:blip r:embed="rId4"/>
                  <a:stretch>
                    <a:fillRect b="-98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2A8F37B-D305-54AE-B864-AFFFEB3A1BCC}"/>
                    </a:ext>
                  </a:extLst>
                </p:cNvPr>
                <p:cNvSpPr txBox="1"/>
                <p:nvPr/>
              </p:nvSpPr>
              <p:spPr>
                <a:xfrm>
                  <a:off x="7340733" y="5048578"/>
                  <a:ext cx="3004085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∈(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𝐿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)×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𝑑</m:t>
                        </m:r>
                      </m:oMath>
                    </m:oMathPara>
                  </a14:m>
                  <a:endPara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2A8F37B-D305-54AE-B864-AFFFEB3A1B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0733" y="5048578"/>
                  <a:ext cx="3004085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98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1689CEC-A41D-E1F2-DD2A-FB86E9A1FC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289"/>
          <a:stretch>
            <a:fillRect/>
          </a:stretch>
        </p:blipFill>
        <p:spPr>
          <a:xfrm>
            <a:off x="2079393" y="4829611"/>
            <a:ext cx="2173904" cy="9335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99E9A4-8641-7250-F70A-126B7BDDC8A2}"/>
              </a:ext>
            </a:extLst>
          </p:cNvPr>
          <p:cNvSpPr/>
          <p:nvPr/>
        </p:nvSpPr>
        <p:spPr>
          <a:xfrm>
            <a:off x="7436618" y="4491304"/>
            <a:ext cx="2173904" cy="20421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BB5FBF0-232B-104D-F4FE-6739E982EDEA}"/>
              </a:ext>
            </a:extLst>
          </p:cNvPr>
          <p:cNvSpPr/>
          <p:nvPr/>
        </p:nvSpPr>
        <p:spPr>
          <a:xfrm>
            <a:off x="4500880" y="4871018"/>
            <a:ext cx="1347537" cy="892173"/>
          </a:xfrm>
          <a:prstGeom prst="rightArrow">
            <a:avLst/>
          </a:prstGeom>
          <a:solidFill>
            <a:srgbClr val="C7DB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39DB11-E6B4-FCA7-88E5-71A877F94986}"/>
                  </a:ext>
                </a:extLst>
              </p:cNvPr>
              <p:cNvSpPr txBox="1"/>
              <p:nvPr/>
            </p:nvSpPr>
            <p:spPr>
              <a:xfrm>
                <a:off x="6118325" y="5171976"/>
                <a:ext cx="1537903" cy="562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𝐿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39DB11-E6B4-FCA7-88E5-71A877F94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325" y="5171976"/>
                <a:ext cx="1537903" cy="562783"/>
              </a:xfrm>
              <a:prstGeom prst="rect">
                <a:avLst/>
              </a:prstGeom>
              <a:blipFill>
                <a:blip r:embed="rId7"/>
                <a:stretch>
                  <a:fillRect b="-7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70A864-ACFF-DC48-968D-A6D2CE6FAD8F}"/>
                  </a:ext>
                </a:extLst>
              </p:cNvPr>
              <p:cNvSpPr txBox="1"/>
              <p:nvPr/>
            </p:nvSpPr>
            <p:spPr>
              <a:xfrm>
                <a:off x="7754618" y="3928521"/>
                <a:ext cx="1537903" cy="562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𝐿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70A864-ACFF-DC48-968D-A6D2CE6F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618" y="3928521"/>
                <a:ext cx="1537903" cy="562783"/>
              </a:xfrm>
              <a:prstGeom prst="rect">
                <a:avLst/>
              </a:prstGeom>
              <a:blipFill>
                <a:blip r:embed="rId8"/>
                <a:stretch>
                  <a:fillRect b="-7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725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77DC9-D7A2-0BCB-24E0-9261EECFA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BF6A86-15DD-32F1-7558-6AD98EDF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C89A06-57F8-D9B7-9CAB-D1144FADA12C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Background: Attention Map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66ED3A-A433-1F93-EA8A-7537CD39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89"/>
          <a:stretch>
            <a:fillRect/>
          </a:stretch>
        </p:blipFill>
        <p:spPr>
          <a:xfrm>
            <a:off x="1713633" y="2798681"/>
            <a:ext cx="2173904" cy="93358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54643D-7C32-D0FE-8D2B-EB61B0BD31E8}"/>
              </a:ext>
            </a:extLst>
          </p:cNvPr>
          <p:cNvSpPr/>
          <p:nvPr/>
        </p:nvSpPr>
        <p:spPr>
          <a:xfrm>
            <a:off x="7070858" y="2460374"/>
            <a:ext cx="2173904" cy="20421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61C674C-3ED4-C09C-4A3C-2A0E0DB56DFF}"/>
              </a:ext>
            </a:extLst>
          </p:cNvPr>
          <p:cNvSpPr/>
          <p:nvPr/>
        </p:nvSpPr>
        <p:spPr>
          <a:xfrm>
            <a:off x="4135120" y="2840088"/>
            <a:ext cx="1347537" cy="892173"/>
          </a:xfrm>
          <a:prstGeom prst="rightArrow">
            <a:avLst/>
          </a:prstGeom>
          <a:solidFill>
            <a:srgbClr val="C7DB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A113CA-2C1A-941F-7F84-FCA4694F103B}"/>
                  </a:ext>
                </a:extLst>
              </p:cNvPr>
              <p:cNvSpPr txBox="1"/>
              <p:nvPr/>
            </p:nvSpPr>
            <p:spPr>
              <a:xfrm>
                <a:off x="5752565" y="3141046"/>
                <a:ext cx="1537903" cy="562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𝐿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A113CA-2C1A-941F-7F84-FCA4694F1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565" y="3141046"/>
                <a:ext cx="1537903" cy="562783"/>
              </a:xfrm>
              <a:prstGeom prst="rect">
                <a:avLst/>
              </a:prstGeom>
              <a:blipFill>
                <a:blip r:embed="rId3"/>
                <a:stretch>
                  <a:fillRect b="-7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D5F85-780E-05F6-F9A8-4FF3B56DB625}"/>
                  </a:ext>
                </a:extLst>
              </p:cNvPr>
              <p:cNvSpPr txBox="1"/>
              <p:nvPr/>
            </p:nvSpPr>
            <p:spPr>
              <a:xfrm>
                <a:off x="7388858" y="1897591"/>
                <a:ext cx="1537903" cy="562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𝐿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7D5F85-780E-05F6-F9A8-4FF3B56DB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858" y="1897591"/>
                <a:ext cx="1537903" cy="562783"/>
              </a:xfrm>
              <a:prstGeom prst="rect">
                <a:avLst/>
              </a:prstGeom>
              <a:blipFill>
                <a:blip r:embed="rId4"/>
                <a:stretch>
                  <a:fillRect b="-7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BA4F45B-0EB1-4886-9688-7A91250C8430}"/>
              </a:ext>
            </a:extLst>
          </p:cNvPr>
          <p:cNvSpPr txBox="1"/>
          <p:nvPr/>
        </p:nvSpPr>
        <p:spPr>
          <a:xfrm>
            <a:off x="2938711" y="1572146"/>
            <a:ext cx="1197610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Text: “the pizza mouth.”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BBA063-7CDA-4DDC-F0D1-B6EB84FCC637}"/>
                  </a:ext>
                </a:extLst>
              </p:cNvPr>
              <p:cNvSpPr txBox="1"/>
              <p:nvPr/>
            </p:nvSpPr>
            <p:spPr>
              <a:xfrm>
                <a:off x="2938711" y="2105875"/>
                <a:ext cx="3462089" cy="504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𝐿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=4</m:t>
                    </m:r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: the / pizza / mouth /.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BBA063-7CDA-4DDC-F0D1-B6EB84FC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11" y="2105875"/>
                <a:ext cx="3462089" cy="504818"/>
              </a:xfrm>
              <a:prstGeom prst="rect">
                <a:avLst/>
              </a:prstGeom>
              <a:blipFill>
                <a:blip r:embed="rId5"/>
                <a:stretch>
                  <a:fillRect r="-2465" b="-204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5864FE8-9594-E792-949B-8EF083954058}"/>
              </a:ext>
            </a:extLst>
          </p:cNvPr>
          <p:cNvSpPr txBox="1"/>
          <p:nvPr/>
        </p:nvSpPr>
        <p:spPr>
          <a:xfrm>
            <a:off x="6800950" y="3653613"/>
            <a:ext cx="674303" cy="83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6EC7EA-271B-87DE-AF01-8628D9D0A396}"/>
              </a:ext>
            </a:extLst>
          </p:cNvPr>
          <p:cNvSpPr txBox="1"/>
          <p:nvPr/>
        </p:nvSpPr>
        <p:spPr>
          <a:xfrm>
            <a:off x="6057674" y="3639408"/>
            <a:ext cx="246558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mouth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D04D43-A848-E71E-D9F3-F452A4449503}"/>
              </a:ext>
            </a:extLst>
          </p:cNvPr>
          <p:cNvSpPr/>
          <p:nvPr/>
        </p:nvSpPr>
        <p:spPr>
          <a:xfrm>
            <a:off x="7070857" y="3729252"/>
            <a:ext cx="2173904" cy="386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BE97C14-BC69-F6A0-9500-CE5B596CE3F7}"/>
              </a:ext>
            </a:extLst>
          </p:cNvPr>
          <p:cNvSpPr/>
          <p:nvPr/>
        </p:nvSpPr>
        <p:spPr>
          <a:xfrm>
            <a:off x="7070857" y="4115893"/>
            <a:ext cx="2173904" cy="386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5B526F6-595A-A51B-2176-D5AE93A9A0BC}"/>
              </a:ext>
            </a:extLst>
          </p:cNvPr>
          <p:cNvGrpSpPr/>
          <p:nvPr/>
        </p:nvGrpSpPr>
        <p:grpSpPr>
          <a:xfrm>
            <a:off x="4037085" y="5286992"/>
            <a:ext cx="1581506" cy="940798"/>
            <a:chOff x="4037085" y="5286992"/>
            <a:chExt cx="1581506" cy="94079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32CC311-C973-6B58-D16E-9E7E4114ECEF}"/>
                </a:ext>
              </a:extLst>
            </p:cNvPr>
            <p:cNvGrpSpPr/>
            <p:nvPr/>
          </p:nvGrpSpPr>
          <p:grpSpPr>
            <a:xfrm>
              <a:off x="4037085" y="5378869"/>
              <a:ext cx="1262210" cy="848921"/>
              <a:chOff x="4037085" y="5378869"/>
              <a:chExt cx="1262210" cy="84892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701398-9E78-E56A-8079-CE7AD748B557}"/>
                  </a:ext>
                </a:extLst>
              </p:cNvPr>
              <p:cNvSpPr txBox="1"/>
              <p:nvPr/>
            </p:nvSpPr>
            <p:spPr>
              <a:xfrm>
                <a:off x="4037085" y="5378869"/>
                <a:ext cx="674303" cy="834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.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A849FF38-28E0-0711-FDDA-4D2805FC7455}"/>
                  </a:ext>
                </a:extLst>
              </p:cNvPr>
              <p:cNvSpPr/>
              <p:nvPr/>
            </p:nvSpPr>
            <p:spPr>
              <a:xfrm>
                <a:off x="4306992" y="5841149"/>
                <a:ext cx="992303" cy="38664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7C5759-53AD-E677-63C1-41F8DDF24EAF}"/>
                    </a:ext>
                  </a:extLst>
                </p:cNvPr>
                <p:cNvSpPr txBox="1"/>
                <p:nvPr/>
              </p:nvSpPr>
              <p:spPr>
                <a:xfrm>
                  <a:off x="4080688" y="5286992"/>
                  <a:ext cx="1537903" cy="5627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07C5759-53AD-E677-63C1-41F8DDF24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688" y="5286992"/>
                  <a:ext cx="1537903" cy="562783"/>
                </a:xfrm>
                <a:prstGeom prst="rect">
                  <a:avLst/>
                </a:prstGeom>
                <a:blipFill>
                  <a:blip r:embed="rId6"/>
                  <a:stretch>
                    <a:fillRect b="-75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1C6D9AF-F1D2-064D-9DC3-DFE704A4AA24}"/>
              </a:ext>
            </a:extLst>
          </p:cNvPr>
          <p:cNvSpPr txBox="1"/>
          <p:nvPr/>
        </p:nvSpPr>
        <p:spPr>
          <a:xfrm>
            <a:off x="1487203" y="6277129"/>
            <a:ext cx="1197610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Attention scores indicating text-image interactions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919AEB-95EE-01C8-5D44-F641716EADFC}"/>
              </a:ext>
            </a:extLst>
          </p:cNvPr>
          <p:cNvSpPr txBox="1"/>
          <p:nvPr/>
        </p:nvSpPr>
        <p:spPr>
          <a:xfrm>
            <a:off x="6800950" y="5378869"/>
            <a:ext cx="674303" cy="83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7CA0C5-FAEB-CC00-BDC9-08C28B3E5034}"/>
              </a:ext>
            </a:extLst>
          </p:cNvPr>
          <p:cNvSpPr/>
          <p:nvPr/>
        </p:nvSpPr>
        <p:spPr>
          <a:xfrm>
            <a:off x="7070857" y="5841149"/>
            <a:ext cx="2173904" cy="3866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E563B7-0747-ABF7-5B39-10AB1BAD2120}"/>
                  </a:ext>
                </a:extLst>
              </p:cNvPr>
              <p:cNvSpPr txBox="1"/>
              <p:nvPr/>
            </p:nvSpPr>
            <p:spPr>
              <a:xfrm>
                <a:off x="7388857" y="5309667"/>
                <a:ext cx="1537903" cy="562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m:t>𝐿</m:t>
                      </m:r>
                    </m:oMath>
                  </m:oMathPara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E563B7-0747-ABF7-5B39-10AB1BAD2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857" y="5309667"/>
                <a:ext cx="1537903" cy="562783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29BC35EC-2EF1-13F0-0975-E281CA25E10E}"/>
              </a:ext>
            </a:extLst>
          </p:cNvPr>
          <p:cNvSpPr/>
          <p:nvPr/>
        </p:nvSpPr>
        <p:spPr>
          <a:xfrm rot="5400000">
            <a:off x="7692782" y="4706977"/>
            <a:ext cx="875244" cy="674303"/>
          </a:xfrm>
          <a:prstGeom prst="rightArrow">
            <a:avLst/>
          </a:prstGeom>
          <a:solidFill>
            <a:srgbClr val="C7DB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411CBCB-6BBB-4BF6-4858-A468443B4FE0}"/>
              </a:ext>
            </a:extLst>
          </p:cNvPr>
          <p:cNvSpPr/>
          <p:nvPr/>
        </p:nvSpPr>
        <p:spPr>
          <a:xfrm rot="10800000">
            <a:off x="5623038" y="5672916"/>
            <a:ext cx="875244" cy="674303"/>
          </a:xfrm>
          <a:prstGeom prst="rightArrow">
            <a:avLst/>
          </a:prstGeom>
          <a:solidFill>
            <a:srgbClr val="C7DB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073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530B6-53CE-4C27-4488-ABA027B2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D01CC-8DA0-369D-D468-65A8C1FF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12A245-E8DB-1E8E-3FC3-17C9974E2148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Criteria 1: Attention Sum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51E937-66D4-7F48-FCF4-30C6BBBB0673}"/>
              </a:ext>
            </a:extLst>
          </p:cNvPr>
          <p:cNvSpPr txBox="1"/>
          <p:nvPr/>
        </p:nvSpPr>
        <p:spPr>
          <a:xfrm>
            <a:off x="555057" y="1404632"/>
            <a:ext cx="11436918" cy="96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Identify heads that pre-dominantly focus on the overall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1,000 random samples from </a:t>
            </a: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RefCOCO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training set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C7EFB5-84B9-B775-A9DA-0AA64CEFD61B}"/>
              </a:ext>
            </a:extLst>
          </p:cNvPr>
          <p:cNvGrpSpPr/>
          <p:nvPr/>
        </p:nvGrpSpPr>
        <p:grpSpPr>
          <a:xfrm>
            <a:off x="10410469" y="185602"/>
            <a:ext cx="1581506" cy="940798"/>
            <a:chOff x="4037085" y="5286992"/>
            <a:chExt cx="1581506" cy="9407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32E988D-0AC2-A2D3-13FE-82BD5E5685FA}"/>
                </a:ext>
              </a:extLst>
            </p:cNvPr>
            <p:cNvGrpSpPr/>
            <p:nvPr/>
          </p:nvGrpSpPr>
          <p:grpSpPr>
            <a:xfrm>
              <a:off x="4037085" y="5378869"/>
              <a:ext cx="1262210" cy="848921"/>
              <a:chOff x="4037085" y="5378869"/>
              <a:chExt cx="1262210" cy="84892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88D0C2E-4DFC-DBF3-F3CA-CB26951F7FE1}"/>
                  </a:ext>
                </a:extLst>
              </p:cNvPr>
              <p:cNvSpPr txBox="1"/>
              <p:nvPr/>
            </p:nvSpPr>
            <p:spPr>
              <a:xfrm>
                <a:off x="4037085" y="5378869"/>
                <a:ext cx="674303" cy="834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.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77EDA25-9F4A-9B68-5B30-ABAEFBEEE7EA}"/>
                  </a:ext>
                </a:extLst>
              </p:cNvPr>
              <p:cNvSpPr/>
              <p:nvPr/>
            </p:nvSpPr>
            <p:spPr>
              <a:xfrm>
                <a:off x="4306992" y="5841149"/>
                <a:ext cx="992303" cy="38664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65DB91-1251-3B7D-E863-738A1F11CDE5}"/>
                    </a:ext>
                  </a:extLst>
                </p:cNvPr>
                <p:cNvSpPr txBox="1"/>
                <p:nvPr/>
              </p:nvSpPr>
              <p:spPr>
                <a:xfrm>
                  <a:off x="4080688" y="5286992"/>
                  <a:ext cx="1537903" cy="5627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F65DB91-1251-3B7D-E863-738A1F11C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688" y="5286992"/>
                  <a:ext cx="1537903" cy="562783"/>
                </a:xfrm>
                <a:prstGeom prst="rect">
                  <a:avLst/>
                </a:prstGeom>
                <a:blipFill>
                  <a:blip r:embed="rId2"/>
                  <a:stretch>
                    <a:fillRect b="-75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50D8BA16-5542-05EC-D8EE-D5E6DECD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427" y="1911353"/>
            <a:ext cx="5361272" cy="4471404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B27E0E93-FB62-A226-DAAC-092B2D85AAB7}"/>
              </a:ext>
            </a:extLst>
          </p:cNvPr>
          <p:cNvGrpSpPr/>
          <p:nvPr/>
        </p:nvGrpSpPr>
        <p:grpSpPr>
          <a:xfrm>
            <a:off x="2234207" y="3335225"/>
            <a:ext cx="3335031" cy="1023227"/>
            <a:chOff x="1021424" y="2488202"/>
            <a:chExt cx="3335031" cy="1023227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7881C62-0D5C-FB63-D37D-CC624DAD70BF}"/>
                </a:ext>
              </a:extLst>
            </p:cNvPr>
            <p:cNvGrpSpPr/>
            <p:nvPr/>
          </p:nvGrpSpPr>
          <p:grpSpPr>
            <a:xfrm>
              <a:off x="1794254" y="2488202"/>
              <a:ext cx="1581506" cy="940798"/>
              <a:chOff x="4037085" y="5286992"/>
              <a:chExt cx="1581506" cy="940798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C7E51C8F-02F0-8047-D793-58BEF1A507F5}"/>
                  </a:ext>
                </a:extLst>
              </p:cNvPr>
              <p:cNvGrpSpPr/>
              <p:nvPr/>
            </p:nvGrpSpPr>
            <p:grpSpPr>
              <a:xfrm>
                <a:off x="4037085" y="5378869"/>
                <a:ext cx="1262210" cy="848921"/>
                <a:chOff x="4037085" y="5378869"/>
                <a:chExt cx="1262210" cy="848921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D7B5CEB-BE9D-050D-34F2-4593298A8AEC}"/>
                    </a:ext>
                  </a:extLst>
                </p:cNvPr>
                <p:cNvSpPr txBox="1"/>
                <p:nvPr/>
              </p:nvSpPr>
              <p:spPr>
                <a:xfrm>
                  <a:off x="4037085" y="5378869"/>
                  <a:ext cx="674303" cy="8347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3600" dirty="0">
                      <a:latin typeface="Noto Sans" panose="020B0502040504020204" pitchFamily="34" charset="0"/>
                      <a:ea typeface="함초롬돋움" panose="020B0604000101010101" pitchFamily="50" charset="-127"/>
                      <a:cs typeface="Noto Sans" panose="020B0502040504020204" pitchFamily="34" charset="0"/>
                    </a:rPr>
                    <a:t>.</a:t>
                  </a: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CFBC9B3-F6A6-1307-0122-A9AF42C3843F}"/>
                    </a:ext>
                  </a:extLst>
                </p:cNvPr>
                <p:cNvSpPr/>
                <p:nvPr/>
              </p:nvSpPr>
              <p:spPr>
                <a:xfrm>
                  <a:off x="4306992" y="5841149"/>
                  <a:ext cx="992303" cy="38664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14C689B-4B3C-1EC1-6444-716017B1D2E5}"/>
                      </a:ext>
                    </a:extLst>
                  </p:cNvPr>
                  <p:cNvSpPr txBox="1"/>
                  <p:nvPr/>
                </p:nvSpPr>
                <p:spPr>
                  <a:xfrm>
                    <a:off x="4080688" y="5286992"/>
                    <a:ext cx="1537903" cy="5627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Noto Sans" panose="020B0502040504020204" pitchFamily="34" charset="0"/>
                                  <a:cs typeface="Noto Sans" panose="020B0502040504020204" pitchFamily="34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altLang="ko-KR" sz="20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F14C689B-4B3C-1EC1-6444-716017B1D2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0688" y="5286992"/>
                    <a:ext cx="1537903" cy="56278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45BB46-358F-B4D1-D585-B3FB2E7BAD1E}"/>
                    </a:ext>
                  </a:extLst>
                </p:cNvPr>
                <p:cNvSpPr txBox="1"/>
                <p:nvPr/>
              </p:nvSpPr>
              <p:spPr>
                <a:xfrm>
                  <a:off x="1021424" y="2880423"/>
                  <a:ext cx="1042737" cy="5627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𝑺𝒖𝒎</m:t>
                        </m:r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(                          )</m:t>
                        </m:r>
                      </m:oMath>
                    </m:oMathPara>
                  </a14:m>
                  <a:endParaRPr lang="en-US" altLang="ko-KR" sz="2000" b="1" dirty="0">
                    <a:solidFill>
                      <a:schemeClr val="accent2">
                        <a:lumMod val="75000"/>
                      </a:scheme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345BB46-358F-B4D1-D585-B3FB2E7BAD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1424" y="2880423"/>
                  <a:ext cx="1042737" cy="562783"/>
                </a:xfrm>
                <a:prstGeom prst="rect">
                  <a:avLst/>
                </a:prstGeom>
                <a:blipFill>
                  <a:blip r:embed="rId5"/>
                  <a:stretch>
                    <a:fillRect r="-140351" b="-75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913419C-C95F-7D45-653C-9CA1BDB14968}"/>
                    </a:ext>
                  </a:extLst>
                </p:cNvPr>
                <p:cNvSpPr txBox="1"/>
                <p:nvPr/>
              </p:nvSpPr>
              <p:spPr>
                <a:xfrm>
                  <a:off x="3313718" y="2812199"/>
                  <a:ext cx="1042737" cy="6992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Noto Sans" panose="020B0502040504020204" pitchFamily="34" charset="0"/>
                            <a:cs typeface="Noto Sans" panose="020B0502040504020204" pitchFamily="34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𝒊𝒎𝒈</m:t>
                            </m:r>
                          </m:sub>
                          <m:sup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𝒍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,</m:t>
                            </m:r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𝒉</m:t>
                            </m:r>
                          </m:sup>
                        </m:sSubSup>
                      </m:oMath>
                    </m:oMathPara>
                  </a14:m>
                  <a:endParaRPr lang="en-US" altLang="ko-KR" sz="2000" b="1" dirty="0">
                    <a:solidFill>
                      <a:schemeClr val="accent2">
                        <a:lumMod val="75000"/>
                      </a:scheme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913419C-C95F-7D45-653C-9CA1BDB14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3718" y="2812199"/>
                  <a:ext cx="1042737" cy="699230"/>
                </a:xfrm>
                <a:prstGeom prst="rect">
                  <a:avLst/>
                </a:prstGeom>
                <a:blipFill>
                  <a:blip r:embed="rId6"/>
                  <a:stretch>
                    <a:fillRect r="-8187" b="-8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634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E920-8E7C-0B48-ED45-8334E629B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183D56-27A0-734F-8463-FA0C551C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CF53D-A538-29A1-3120-2A5D840237A0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Criteria 2: Spatial Entropy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82AFB1-F290-9EA1-7D46-3DE710829F5E}"/>
              </a:ext>
            </a:extLst>
          </p:cNvPr>
          <p:cNvSpPr txBox="1"/>
          <p:nvPr/>
        </p:nvSpPr>
        <p:spPr>
          <a:xfrm>
            <a:off x="555057" y="1404632"/>
            <a:ext cx="1143691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Identify heads that focus on objects 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1417966-56C9-6614-8FFD-035DBA3B916A}"/>
              </a:ext>
            </a:extLst>
          </p:cNvPr>
          <p:cNvGrpSpPr/>
          <p:nvPr/>
        </p:nvGrpSpPr>
        <p:grpSpPr>
          <a:xfrm>
            <a:off x="10410469" y="185602"/>
            <a:ext cx="1581506" cy="940798"/>
            <a:chOff x="4037085" y="5286992"/>
            <a:chExt cx="1581506" cy="9407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8130B9E-3674-D416-DCF2-CDE681EA98E4}"/>
                </a:ext>
              </a:extLst>
            </p:cNvPr>
            <p:cNvGrpSpPr/>
            <p:nvPr/>
          </p:nvGrpSpPr>
          <p:grpSpPr>
            <a:xfrm>
              <a:off x="4037085" y="5378869"/>
              <a:ext cx="1262210" cy="848921"/>
              <a:chOff x="4037085" y="5378869"/>
              <a:chExt cx="1262210" cy="84892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A8CE8C-1A59-D9E4-06E0-8DC6175593E8}"/>
                  </a:ext>
                </a:extLst>
              </p:cNvPr>
              <p:cNvSpPr txBox="1"/>
              <p:nvPr/>
            </p:nvSpPr>
            <p:spPr>
              <a:xfrm>
                <a:off x="4037085" y="5378869"/>
                <a:ext cx="674303" cy="834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.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3FEB5A7-3018-644E-14E8-703E66D34452}"/>
                  </a:ext>
                </a:extLst>
              </p:cNvPr>
              <p:cNvSpPr/>
              <p:nvPr/>
            </p:nvSpPr>
            <p:spPr>
              <a:xfrm>
                <a:off x="4306992" y="5841149"/>
                <a:ext cx="992303" cy="38664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242DF9-31AD-0CDD-643C-BF37D347164B}"/>
                    </a:ext>
                  </a:extLst>
                </p:cNvPr>
                <p:cNvSpPr txBox="1"/>
                <p:nvPr/>
              </p:nvSpPr>
              <p:spPr>
                <a:xfrm>
                  <a:off x="4080688" y="5286992"/>
                  <a:ext cx="1537903" cy="5627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242DF9-31AD-0CDD-643C-BF37D3471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688" y="5286992"/>
                  <a:ext cx="1537903" cy="562783"/>
                </a:xfrm>
                <a:prstGeom prst="rect">
                  <a:avLst/>
                </a:prstGeom>
                <a:blipFill>
                  <a:blip r:embed="rId3"/>
                  <a:stretch>
                    <a:fillRect b="-75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564A82C-0528-B532-9766-1EA020DD9F53}"/>
              </a:ext>
            </a:extLst>
          </p:cNvPr>
          <p:cNvGrpSpPr/>
          <p:nvPr/>
        </p:nvGrpSpPr>
        <p:grpSpPr>
          <a:xfrm>
            <a:off x="667811" y="1837935"/>
            <a:ext cx="4596422" cy="1566364"/>
            <a:chOff x="3007037" y="2928790"/>
            <a:chExt cx="4596422" cy="156636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5BF19E-BFD5-0BAC-63D2-824723A0D567}"/>
                </a:ext>
              </a:extLst>
            </p:cNvPr>
            <p:cNvSpPr txBox="1"/>
            <p:nvPr/>
          </p:nvSpPr>
          <p:spPr>
            <a:xfrm>
              <a:off x="3007037" y="3427102"/>
              <a:ext cx="674303" cy="834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600" dirty="0">
                  <a:latin typeface="Noto Sans" panose="020B0502040504020204" pitchFamily="34" charset="0"/>
                  <a:ea typeface="함초롬돋움" panose="020B0604000101010101" pitchFamily="50" charset="-127"/>
                  <a:cs typeface="Noto Sans" panose="020B0502040504020204" pitchFamily="34" charset="0"/>
                </a:rPr>
                <a:t>.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A72C57C-CA17-95F8-FDB6-5E7B74492273}"/>
                </a:ext>
              </a:extLst>
            </p:cNvPr>
            <p:cNvSpPr/>
            <p:nvPr/>
          </p:nvSpPr>
          <p:spPr>
            <a:xfrm>
              <a:off x="3276944" y="3889382"/>
              <a:ext cx="992303" cy="3866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89A5B94-3B28-4C02-83CB-82BF6F5F90BF}"/>
                    </a:ext>
                  </a:extLst>
                </p:cNvPr>
                <p:cNvSpPr txBox="1"/>
                <p:nvPr/>
              </p:nvSpPr>
              <p:spPr>
                <a:xfrm>
                  <a:off x="3050640" y="3335225"/>
                  <a:ext cx="1537903" cy="5627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89A5B94-3B28-4C02-83CB-82BF6F5F9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640" y="3335225"/>
                  <a:ext cx="1537903" cy="562783"/>
                </a:xfrm>
                <a:prstGeom prst="rect">
                  <a:avLst/>
                </a:prstGeom>
                <a:blipFill>
                  <a:blip r:embed="rId4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38AE06-21C7-54FA-72A5-E2787532491E}"/>
                    </a:ext>
                  </a:extLst>
                </p:cNvPr>
                <p:cNvSpPr txBox="1"/>
                <p:nvPr/>
              </p:nvSpPr>
              <p:spPr>
                <a:xfrm>
                  <a:off x="4632146" y="3711972"/>
                  <a:ext cx="1042737" cy="5715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→</m:t>
                            </m:r>
                          </m:e>
                          <m:sup>
                            <m:r>
                              <a:rPr lang="en-US" altLang="ko-K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𝒓𝒆𝒔𝒉𝒂𝒑𝒆</m:t>
                            </m:r>
                          </m:sup>
                        </m:sSup>
                      </m:oMath>
                    </m:oMathPara>
                  </a14:m>
                  <a:endParaRPr lang="en-US" altLang="ko-KR" sz="2000" b="1" dirty="0">
                    <a:solidFill>
                      <a:schemeClr val="accent2">
                        <a:lumMod val="75000"/>
                      </a:schemeClr>
                    </a:solidFill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38AE06-21C7-54FA-72A5-E278753249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2146" y="3711972"/>
                  <a:ext cx="1042737" cy="571503"/>
                </a:xfrm>
                <a:prstGeom prst="rect">
                  <a:avLst/>
                </a:prstGeom>
                <a:blipFill>
                  <a:blip r:embed="rId5"/>
                  <a:stretch>
                    <a:fillRect r="-23392" b="-85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62164F3-28C3-1967-A991-BEF0FAA17C87}"/>
                </a:ext>
              </a:extLst>
            </p:cNvPr>
            <p:cNvGrpSpPr/>
            <p:nvPr/>
          </p:nvGrpSpPr>
          <p:grpSpPr>
            <a:xfrm>
              <a:off x="5370644" y="2928790"/>
              <a:ext cx="2232815" cy="1566364"/>
              <a:chOff x="5477555" y="3034512"/>
              <a:chExt cx="2232815" cy="1566364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751D044-9D28-9104-FBBB-72103E879B0B}"/>
                  </a:ext>
                </a:extLst>
              </p:cNvPr>
              <p:cNvSpPr/>
              <p:nvPr/>
            </p:nvSpPr>
            <p:spPr>
              <a:xfrm>
                <a:off x="6384758" y="3625485"/>
                <a:ext cx="1113322" cy="9753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DC1E6C-98C8-6EF1-6B35-93ABE87287B3}"/>
                      </a:ext>
                    </a:extLst>
                  </p:cNvPr>
                  <p:cNvSpPr txBox="1"/>
                  <p:nvPr/>
                </p:nvSpPr>
                <p:spPr>
                  <a:xfrm>
                    <a:off x="5477555" y="3785922"/>
                    <a:ext cx="1537903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𝑝</m:t>
                          </m:r>
                        </m:oMath>
                      </m:oMathPara>
                    </a14:m>
                    <a:endParaRPr lang="en-US" altLang="ko-KR" sz="20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1DC1E6C-98C8-6EF1-6B35-93ABE87287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555" y="3785922"/>
                    <a:ext cx="1537903" cy="55399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98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46CDF78-68AE-2F56-4022-10D8EEA2C8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72467" y="3034512"/>
                    <a:ext cx="1537903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Noto Sans" panose="020B0502040504020204" pitchFamily="34" charset="0"/>
                              <a:cs typeface="Noto Sans" panose="020B0502040504020204" pitchFamily="34" charset="0"/>
                            </a:rPr>
                            <m:t>𝑝</m:t>
                          </m:r>
                        </m:oMath>
                      </m:oMathPara>
                    </a14:m>
                    <a:endParaRPr lang="en-US" altLang="ko-KR" sz="2000" dirty="0">
                      <a:latin typeface="Noto Sans" panose="020B0502040504020204" pitchFamily="34" charset="0"/>
                      <a:ea typeface="Noto Sans" panose="020B0502040504020204" pitchFamily="34" charset="0"/>
                      <a:cs typeface="Noto Sans" panose="020B0502040504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46CDF78-68AE-2F56-4022-10D8EEA2C8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2467" y="3034512"/>
                    <a:ext cx="1537903" cy="5539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98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9CBA414-E6A2-EFEA-8D3F-8F08953DD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825" y="2057957"/>
            <a:ext cx="6029325" cy="35623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C8CB23D-F222-D287-CC51-2DF7C76600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473" y="3487048"/>
            <a:ext cx="4344006" cy="6477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6E81776-B29C-FF51-3BDE-7164161E1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946" y="4693119"/>
            <a:ext cx="4534533" cy="10193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CEF4610-DCC6-B9B8-8B00-64A87E6D01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057" y="4190412"/>
            <a:ext cx="4801270" cy="590632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7A41433-A6B9-AE2C-E829-B13FD75F4D6A}"/>
              </a:ext>
            </a:extLst>
          </p:cNvPr>
          <p:cNvSpPr/>
          <p:nvPr/>
        </p:nvSpPr>
        <p:spPr>
          <a:xfrm>
            <a:off x="5538378" y="3562133"/>
            <a:ext cx="556447" cy="553998"/>
          </a:xfrm>
          <a:prstGeom prst="rightArrow">
            <a:avLst/>
          </a:prstGeom>
          <a:solidFill>
            <a:srgbClr val="C7DB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3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D712B-85BC-FC1E-95E8-F82D5FB1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A89C0EC-BC8F-3B32-AFB6-EFF8E312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98A6B6-88C2-7805-4D49-98A5261F6F2D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Finding localization heads via Criteria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39D8E-4434-5834-192F-D4E65C99E431}"/>
              </a:ext>
            </a:extLst>
          </p:cNvPr>
          <p:cNvSpPr txBox="1"/>
          <p:nvPr/>
        </p:nvSpPr>
        <p:spPr>
          <a:xfrm>
            <a:off x="555057" y="1404632"/>
            <a:ext cx="1143691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1,000 random samples from </a:t>
            </a: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RefCOCO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training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76527C-C4FD-3CE0-D0E4-3F1A7548C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344" y="386462"/>
            <a:ext cx="6592220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6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A1DB-0BF8-CCD2-0CAD-19D2D51F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9CB49B6-D1C7-C0D7-126A-912FEE68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A3A06-A9E1-C802-7628-008BF4FCC26B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Finding localization heads via Criteria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4E9751-BD23-8002-FC44-DDAC326E0F03}"/>
              </a:ext>
            </a:extLst>
          </p:cNvPr>
          <p:cNvSpPr txBox="1"/>
          <p:nvPr/>
        </p:nvSpPr>
        <p:spPr>
          <a:xfrm>
            <a:off x="555057" y="1404632"/>
            <a:ext cx="1143691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Assign ranks to each head based on their selection frequency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885C2D-ED54-FEBA-A22A-3033D449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11" y="2255699"/>
            <a:ext cx="12192000" cy="450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6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005C3-994A-0C65-B8AB-CDE849832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492364-C9AC-2488-5F8B-20662EEB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49326"/>
            <a:ext cx="6012400" cy="333119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0F6E70-163E-98A5-BE53-F479F73CC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C7687-11AD-C23C-1305-121FE49C2355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Criteria 1: Attention Sum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1681D-456C-B17E-8C18-723FB1A947B0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436918" cy="1428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Maximum curvature vs fixed constant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The top-3 localization heads remain consistent across different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𝜏</m:t>
                    </m:r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values, demonstrating</a:t>
                </a:r>
                <a:b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</a:b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the robustness of variations in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𝜏</m:t>
                    </m:r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D1681D-456C-B17E-8C18-723FB1A94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436918" cy="1428148"/>
              </a:xfrm>
              <a:prstGeom prst="rect">
                <a:avLst/>
              </a:prstGeom>
              <a:blipFill>
                <a:blip r:embed="rId3"/>
                <a:stretch>
                  <a:fillRect l="-480" r="-906" b="-6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EA0E1305-CB9A-606B-2F46-42DC6D3B0A62}"/>
              </a:ext>
            </a:extLst>
          </p:cNvPr>
          <p:cNvGrpSpPr/>
          <p:nvPr/>
        </p:nvGrpSpPr>
        <p:grpSpPr>
          <a:xfrm>
            <a:off x="10410469" y="185602"/>
            <a:ext cx="1581506" cy="940798"/>
            <a:chOff x="4037085" y="5286992"/>
            <a:chExt cx="1581506" cy="94079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0299E89-24A6-B70C-FE28-CBBD6178A8EE}"/>
                </a:ext>
              </a:extLst>
            </p:cNvPr>
            <p:cNvGrpSpPr/>
            <p:nvPr/>
          </p:nvGrpSpPr>
          <p:grpSpPr>
            <a:xfrm>
              <a:off x="4037085" y="5378869"/>
              <a:ext cx="1262210" cy="848921"/>
              <a:chOff x="4037085" y="5378869"/>
              <a:chExt cx="1262210" cy="84892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0AB0F12-1EAA-BDD8-BDF7-C4A3153E10EC}"/>
                  </a:ext>
                </a:extLst>
              </p:cNvPr>
              <p:cNvSpPr txBox="1"/>
              <p:nvPr/>
            </p:nvSpPr>
            <p:spPr>
              <a:xfrm>
                <a:off x="4037085" y="5378869"/>
                <a:ext cx="674303" cy="834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3600" dirty="0">
                    <a:latin typeface="Noto Sans" panose="020B0502040504020204" pitchFamily="34" charset="0"/>
                    <a:ea typeface="함초롬돋움" panose="020B0604000101010101" pitchFamily="50" charset="-127"/>
                    <a:cs typeface="Noto Sans" panose="020B0502040504020204" pitchFamily="34" charset="0"/>
                  </a:rPr>
                  <a:t>.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1F34958-C34F-A899-A08C-B533A50DC929}"/>
                  </a:ext>
                </a:extLst>
              </p:cNvPr>
              <p:cNvSpPr/>
              <p:nvPr/>
            </p:nvSpPr>
            <p:spPr>
              <a:xfrm>
                <a:off x="4306992" y="5841149"/>
                <a:ext cx="992303" cy="38664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D83CE0-C8FE-5F7B-2AAE-D4C759DDC6D4}"/>
                    </a:ext>
                  </a:extLst>
                </p:cNvPr>
                <p:cNvSpPr txBox="1"/>
                <p:nvPr/>
              </p:nvSpPr>
              <p:spPr>
                <a:xfrm>
                  <a:off x="4080688" y="5286992"/>
                  <a:ext cx="1537903" cy="5627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Noto Sans" panose="020B0502040504020204" pitchFamily="34" charset="0"/>
                                <a:cs typeface="Noto Sans" panose="020B0502040504020204" pitchFamily="34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8D83CE0-C8FE-5F7B-2AAE-D4C759DDC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0688" y="5286992"/>
                  <a:ext cx="1537903" cy="562783"/>
                </a:xfrm>
                <a:prstGeom prst="rect">
                  <a:avLst/>
                </a:prstGeom>
                <a:blipFill>
                  <a:blip r:embed="rId4"/>
                  <a:stretch>
                    <a:fillRect b="-75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95EB2BF-83CA-368E-9426-565579149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25" y="3301464"/>
            <a:ext cx="6112724" cy="32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42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D173-AB5D-B610-DE1B-25FD597B2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F37681-E653-F016-5BA6-25E83C85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C519D3-4DFF-5437-B499-14052A441B70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Visual Grounding with Localization Heads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A4205-0DE4-D2F5-A288-81EAACC0BFDD}"/>
              </a:ext>
            </a:extLst>
          </p:cNvPr>
          <p:cNvSpPr txBox="1"/>
          <p:nvPr/>
        </p:nvSpPr>
        <p:spPr>
          <a:xfrm>
            <a:off x="555057" y="1404632"/>
            <a:ext cx="11436918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Localization heads: top-3 heads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Apply Gaussian smoothing to minimize potential random noise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Element-wise summation and binarize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D41E22-2CAB-4ACF-C8B4-1C9EB1CC4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05" y="3491022"/>
            <a:ext cx="752580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2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C476-3892-A97F-EE33-084F5342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92FCA9-A96E-BA76-0F9B-8EBCF22A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9B947-BDA1-16E4-45FD-4A058CA77A46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Visual Grounding with Localization Heads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8BB3F-EFF4-9D8E-5C29-69365672EC1F}"/>
              </a:ext>
            </a:extLst>
          </p:cNvPr>
          <p:cNvSpPr txBox="1"/>
          <p:nvPr/>
        </p:nvSpPr>
        <p:spPr>
          <a:xfrm>
            <a:off x="555057" y="1404632"/>
            <a:ext cx="11436918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Gaussian smoothing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Default: Kernel size 7, standard deviation 1.0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 consistently improves performance in most cases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130876-1511-43E1-12D2-C071CDE27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55" y="3392905"/>
            <a:ext cx="5963482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6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D4F737C-7771-D89B-A789-4E03C2F7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90B25-67C9-15DE-6453-58BF516CF1A7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Setting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1855E-D845-F335-59A6-4FB48A489EB8}"/>
              </a:ext>
            </a:extLst>
          </p:cNvPr>
          <p:cNvSpPr txBox="1"/>
          <p:nvPr/>
        </p:nvSpPr>
        <p:spPr>
          <a:xfrm>
            <a:off x="555057" y="1404632"/>
            <a:ext cx="1197610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Eval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REC: bounding box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RES: pixel-level segmentation mask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</a:t>
            </a: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: </a:t>
            </a:r>
            <a:r>
              <a:rPr lang="en-US" altLang="ko-KR" sz="2000" dirty="0" err="1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RefCOCO</a:t>
            </a: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, </a:t>
            </a:r>
            <a:r>
              <a:rPr lang="en-US" altLang="ko-KR" sz="2000" dirty="0" err="1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RefCOCO</a:t>
            </a: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+, </a:t>
            </a:r>
            <a:r>
              <a:rPr lang="en-US" altLang="ko-KR" sz="2000" dirty="0" err="1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RefCOCOg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403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DF0FA-2078-3A7C-EBE3-B2B5F6568F32}"/>
              </a:ext>
            </a:extLst>
          </p:cNvPr>
          <p:cNvSpPr txBox="1"/>
          <p:nvPr/>
        </p:nvSpPr>
        <p:spPr>
          <a:xfrm>
            <a:off x="1270000" y="669497"/>
            <a:ext cx="7396480" cy="503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8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01.         </a:t>
            </a: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INTRODUCTION</a:t>
            </a:r>
          </a:p>
          <a:p>
            <a:pPr>
              <a:lnSpc>
                <a:spcPct val="300000"/>
              </a:lnSpc>
            </a:pPr>
            <a:r>
              <a:rPr lang="en-US" altLang="ko-KR" sz="28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02.         </a:t>
            </a: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METHOD</a:t>
            </a:r>
          </a:p>
          <a:p>
            <a:pPr>
              <a:lnSpc>
                <a:spcPct val="300000"/>
              </a:lnSpc>
            </a:pPr>
            <a:r>
              <a:rPr lang="en-US" altLang="ko-KR" sz="28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03.         </a:t>
            </a: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EXPERIMENTS</a:t>
            </a:r>
          </a:p>
          <a:p>
            <a:pPr>
              <a:lnSpc>
                <a:spcPct val="300000"/>
              </a:lnSpc>
            </a:pPr>
            <a:r>
              <a:rPr lang="en-US" altLang="ko-KR" sz="28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04.         </a:t>
            </a:r>
            <a:r>
              <a:rPr lang="en-US" altLang="ko-KR" sz="28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LIMITATIONS</a:t>
            </a:r>
            <a:endParaRPr lang="ko-KR" altLang="en-US" sz="2400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1E903D-DD66-8D16-680B-9187AB13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56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DDFC6-89A1-A84F-8CF2-C9C706E81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B59579-5768-8FA5-1CA8-78E4AEB8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7D2E7-001F-5FFC-F259-E470C9B24733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REC &amp; RES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A92E5A-9A8F-CD03-A050-D58ACA38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61" y="685346"/>
            <a:ext cx="9758914" cy="58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7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FC795-8CDD-8562-99BD-C0DC6E60E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0A8DE2A-93CF-3A38-D81F-43BB82D6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FA0EB-7FF3-28DE-7D9C-454014C9F436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REC &amp; RES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159377-E9CB-6931-1256-DE2C334D6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61" y="685346"/>
            <a:ext cx="9758914" cy="587008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FCC351B-5170-4716-69D8-B19BA5B30FD6}"/>
              </a:ext>
            </a:extLst>
          </p:cNvPr>
          <p:cNvCxnSpPr/>
          <p:nvPr/>
        </p:nvCxnSpPr>
        <p:spPr>
          <a:xfrm>
            <a:off x="2021305" y="3099335"/>
            <a:ext cx="2791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55D4AA-1599-F812-41AA-554506D1F134}"/>
              </a:ext>
            </a:extLst>
          </p:cNvPr>
          <p:cNvCxnSpPr/>
          <p:nvPr/>
        </p:nvCxnSpPr>
        <p:spPr>
          <a:xfrm>
            <a:off x="2021305" y="3280611"/>
            <a:ext cx="2791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493889-CEB0-CD38-4F6D-F3E78602E9DE}"/>
              </a:ext>
            </a:extLst>
          </p:cNvPr>
          <p:cNvCxnSpPr/>
          <p:nvPr/>
        </p:nvCxnSpPr>
        <p:spPr>
          <a:xfrm>
            <a:off x="2021305" y="6341445"/>
            <a:ext cx="2791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897D443-9D95-E67B-007A-8BEB421D6E72}"/>
              </a:ext>
            </a:extLst>
          </p:cNvPr>
          <p:cNvCxnSpPr/>
          <p:nvPr/>
        </p:nvCxnSpPr>
        <p:spPr>
          <a:xfrm>
            <a:off x="6967086" y="6341445"/>
            <a:ext cx="2791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A1CD0B1-6B13-E342-1518-9977192D3E21}"/>
              </a:ext>
            </a:extLst>
          </p:cNvPr>
          <p:cNvCxnSpPr/>
          <p:nvPr/>
        </p:nvCxnSpPr>
        <p:spPr>
          <a:xfrm>
            <a:off x="6967086" y="2914850"/>
            <a:ext cx="27913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11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14BE1-DDD0-84B6-697D-6530D9A88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814C67-42C1-0DF2-4CF7-21E3A434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3575F-204D-570A-CD07-71F91C761549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REC &amp; RES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E5E48A-C33B-80B2-1A08-2C1820C1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405"/>
            <a:ext cx="12192000" cy="434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F2A1A-CB0E-8D85-A2E7-DAEF0848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4CCB88-84E2-C2F8-4EE3-97478BC6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1DED9-DC49-D6F0-2134-0EFD9B5A9A99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Ablation Study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CA3F6A-F079-7426-3E4E-0BA33543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073" y="1974721"/>
            <a:ext cx="6420746" cy="44678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02209C-DD5F-2FD3-99CC-7CE9E205657E}"/>
                  </a:ext>
                </a:extLst>
              </p:cNvPr>
              <p:cNvSpPr txBox="1"/>
              <p:nvPr/>
            </p:nvSpPr>
            <p:spPr>
              <a:xfrm>
                <a:off x="555057" y="1404632"/>
                <a:ext cx="11976100" cy="1889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Number of localization heads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Performance improves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1→3</m:t>
                    </m:r>
                  </m:oMath>
                </a14:m>
                <a:endParaRPr lang="en-US" altLang="ko-KR" sz="20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3&lt;:</m:t>
                    </m:r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introduce noise or redundancy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Optimal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𝑘</m:t>
                    </m:r>
                  </m:oMath>
                </a14:m>
                <a:r>
                  <a:rPr lang="en-US" altLang="ko-KR" sz="20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remains across LVLMs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02209C-DD5F-2FD3-99CC-7CE9E2056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57" y="1404632"/>
                <a:ext cx="11976100" cy="1889813"/>
              </a:xfrm>
              <a:prstGeom prst="rect">
                <a:avLst/>
              </a:prstGeom>
              <a:blipFill>
                <a:blip r:embed="rId3"/>
                <a:stretch>
                  <a:fillRect l="-458"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727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A7E1-3143-4681-5757-ED56CE01D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35FF3D-B4FF-58C9-74E9-7BCF5DCB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2906B-2B47-CF4D-225B-13657C8248AF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Ablation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AA1BB-D9A4-E7F9-D67A-FB1EE3AB3043}"/>
              </a:ext>
            </a:extLst>
          </p:cNvPr>
          <p:cNvSpPr txBox="1"/>
          <p:nvPr/>
        </p:nvSpPr>
        <p:spPr>
          <a:xfrm>
            <a:off x="555057" y="1404632"/>
            <a:ext cx="11976100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Validation of criteria and selection methods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Fixed: selection frequency (1,000 samples)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Greedy: per sample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1BAC4D-DE0C-E762-73E1-4485C88F6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58" y="3227431"/>
            <a:ext cx="5868219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91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6DB87A-6CB9-DE22-97B9-D3706593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5AE25-C97E-5589-BDB2-2C56DAD16856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Failure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318C8-9BAA-797E-CBF0-AF14134AFA23}"/>
              </a:ext>
            </a:extLst>
          </p:cNvPr>
          <p:cNvSpPr txBox="1"/>
          <p:nvPr/>
        </p:nvSpPr>
        <p:spPr>
          <a:xfrm>
            <a:off x="555057" y="1404632"/>
            <a:ext cx="11976100" cy="96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model fails to predict the correct object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LVLMs struggle with pinpointing the exact location of objects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F1AC60-D5A4-EF62-B76F-3AB2492C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623" y="3140075"/>
            <a:ext cx="62484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36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0B8EC1-7335-2CCD-D2BD-176EA550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C4611-F470-5244-9120-580DB8F2CD8A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Visual Grounding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7F3CD-9C36-B1A0-4049-52E39FE880E5}"/>
              </a:ext>
            </a:extLst>
          </p:cNvPr>
          <p:cNvSpPr txBox="1"/>
          <p:nvPr/>
        </p:nvSpPr>
        <p:spPr>
          <a:xfrm>
            <a:off x="555057" y="1404632"/>
            <a:ext cx="1197610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Localize the image region corresponding to a free-form text description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939563-5F0A-3F75-9A1A-1FBA7A44BB58}"/>
              </a:ext>
            </a:extLst>
          </p:cNvPr>
          <p:cNvSpPr txBox="1"/>
          <p:nvPr/>
        </p:nvSpPr>
        <p:spPr>
          <a:xfrm>
            <a:off x="2996565" y="3660447"/>
            <a:ext cx="1197610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2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“Woman”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8E4CD-5442-B6D4-BC3C-3A8A99B79AB3}"/>
              </a:ext>
            </a:extLst>
          </p:cNvPr>
          <p:cNvSpPr txBox="1"/>
          <p:nvPr/>
        </p:nvSpPr>
        <p:spPr>
          <a:xfrm>
            <a:off x="2783205" y="4776632"/>
            <a:ext cx="11976100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“Sunglasses”</a:t>
            </a:r>
          </a:p>
        </p:txBody>
      </p:sp>
      <p:pic>
        <p:nvPicPr>
          <p:cNvPr id="1030" name="Picture 6" descr="Female wearing sunglasses emotion icon isolated Vector Image">
            <a:extLst>
              <a:ext uri="{FF2B5EF4-FFF2-40B4-BE49-F238E27FC236}">
                <a16:creationId xmlns:a16="http://schemas.microsoft.com/office/drawing/2014/main" id="{7B55A5E2-C28B-9149-8DAF-103DD8FF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480" y="2841007"/>
            <a:ext cx="3051810" cy="305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3BDD1290-B24C-4EE0-ABD9-76956321971C}"/>
              </a:ext>
            </a:extLst>
          </p:cNvPr>
          <p:cNvSpPr/>
          <p:nvPr/>
        </p:nvSpPr>
        <p:spPr>
          <a:xfrm>
            <a:off x="6837680" y="3937915"/>
            <a:ext cx="1097280" cy="358958"/>
          </a:xfrm>
          <a:prstGeom prst="frame">
            <a:avLst>
              <a:gd name="adj1" fmla="val 1250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>
            <a:extLst>
              <a:ext uri="{FF2B5EF4-FFF2-40B4-BE49-F238E27FC236}">
                <a16:creationId xmlns:a16="http://schemas.microsoft.com/office/drawing/2014/main" id="{719B2A30-7595-6D2C-A733-8F5864EF7A24}"/>
              </a:ext>
            </a:extLst>
          </p:cNvPr>
          <p:cNvSpPr/>
          <p:nvPr/>
        </p:nvSpPr>
        <p:spPr>
          <a:xfrm>
            <a:off x="6187440" y="2923377"/>
            <a:ext cx="2082800" cy="2746992"/>
          </a:xfrm>
          <a:prstGeom prst="frame">
            <a:avLst>
              <a:gd name="adj1" fmla="val 323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15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60277-A668-E415-CA69-92C276FAE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828A45-0536-17B9-459E-ECF6B7BF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714FCB-9276-F85F-49A4-397A301EBF9F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Large Vision-Language Models (LVLMs)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40B89-1F90-EB88-86D3-4DA47DE68800}"/>
              </a:ext>
            </a:extLst>
          </p:cNvPr>
          <p:cNvSpPr txBox="1"/>
          <p:nvPr/>
        </p:nvSpPr>
        <p:spPr>
          <a:xfrm>
            <a:off x="555057" y="1404632"/>
            <a:ext cx="11436918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Consists of three components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Vision encoder: transform image to vision token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Projection: convert vision token into language token formats that LLM can understand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Language model (LLM): generates text by combining projected vision tokens with original text tokens</a:t>
            </a:r>
          </a:p>
        </p:txBody>
      </p:sp>
      <p:pic>
        <p:nvPicPr>
          <p:cNvPr id="2050" name="Picture 2" descr="LLaVa - Deep Learning Bible - 10. Multi-Modal &amp; Meta Learning - 한글">
            <a:extLst>
              <a:ext uri="{FF2B5EF4-FFF2-40B4-BE49-F238E27FC236}">
                <a16:creationId xmlns:a16="http://schemas.microsoft.com/office/drawing/2014/main" id="{B537ADB2-17A3-4931-8482-B204BDB0D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760" y="3955003"/>
            <a:ext cx="7396480" cy="24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11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897C1-72BE-824E-1606-E2DAFBEFC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6019E1-EBFC-4FA2-9352-56031865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E9550-07C3-A964-E549-DA8D37F74663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Problem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4FFA2-0F45-EAED-8E52-49AEE8AE88BE}"/>
              </a:ext>
            </a:extLst>
          </p:cNvPr>
          <p:cNvSpPr txBox="1"/>
          <p:nvPr/>
        </p:nvSpPr>
        <p:spPr>
          <a:xfrm>
            <a:off x="555057" y="1404632"/>
            <a:ext cx="11436918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Visual grounding has largely been addressed with the emergence of powerful LVLMs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 requires fine-tuning or additional model components to generate explicit bounding boxes and segmentation masks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6996F4-C431-46B3-0D8F-B37453050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3273425"/>
            <a:ext cx="116776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2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34C3B-A3E9-8F61-2D6D-91046D128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B3855A-387E-0A77-D26C-1847250B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CFA038-261F-DD0C-ACE9-5A2A828A944F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38EEF8-DA26-E7A7-E40B-58CE75513135}"/>
              </a:ext>
            </a:extLst>
          </p:cNvPr>
          <p:cNvSpPr txBox="1"/>
          <p:nvPr/>
        </p:nvSpPr>
        <p:spPr>
          <a:xfrm>
            <a:off x="555057" y="1404632"/>
            <a:ext cx="1143691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ViTs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DMs capture text-related regions using </a:t>
            </a:r>
            <a:r>
              <a:rPr lang="en-US" altLang="ko-KR" sz="2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attention maps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FB407E-5225-80DE-72BF-8A2A3196FDDB}"/>
              </a:ext>
            </a:extLst>
          </p:cNvPr>
          <p:cNvSpPr txBox="1"/>
          <p:nvPr/>
        </p:nvSpPr>
        <p:spPr>
          <a:xfrm>
            <a:off x="4608897" y="1909450"/>
            <a:ext cx="132454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ViT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2B8571-5C6B-6837-E63D-9DD0B321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3368"/>
            <a:ext cx="12192000" cy="25066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A2E467-F5C7-8256-4CF2-F4600DD6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25" y="1977651"/>
            <a:ext cx="6826250" cy="2284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08D5EA-3861-D630-248B-EEE5529268B9}"/>
              </a:ext>
            </a:extLst>
          </p:cNvPr>
          <p:cNvSpPr txBox="1"/>
          <p:nvPr/>
        </p:nvSpPr>
        <p:spPr>
          <a:xfrm>
            <a:off x="200025" y="3922758"/>
            <a:ext cx="132454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DM</a:t>
            </a:r>
          </a:p>
        </p:txBody>
      </p:sp>
    </p:spTree>
    <p:extLst>
      <p:ext uri="{BB962C8B-B14F-4D97-AF65-F5344CB8AC3E}">
        <p14:creationId xmlns:p14="http://schemas.microsoft.com/office/powerpoint/2010/main" val="88560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BC784-AA34-3A79-184D-50DF1FBE5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6AE4A-4726-781B-9847-8A406E4F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9E1A1-CE0A-8EA7-66EC-7564D47E73AA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B1A7B-9C01-6533-FF5D-23D336F4A238}"/>
              </a:ext>
            </a:extLst>
          </p:cNvPr>
          <p:cNvSpPr txBox="1"/>
          <p:nvPr/>
        </p:nvSpPr>
        <p:spPr>
          <a:xfrm>
            <a:off x="555057" y="1404632"/>
            <a:ext cx="11436918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Propose a training-free LVLM framework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 localize text-related regions using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attention maps</a:t>
            </a:r>
            <a:endParaRPr lang="en-US" altLang="ko-KR" sz="20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BC216-EE20-36A8-DDF3-3497A22D1369}"/>
              </a:ext>
            </a:extLst>
          </p:cNvPr>
          <p:cNvSpPr txBox="1"/>
          <p:nvPr/>
        </p:nvSpPr>
        <p:spPr>
          <a:xfrm>
            <a:off x="555057" y="2832780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Problem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52C3B-13BB-6550-0208-5EAF1A0C66F8}"/>
              </a:ext>
            </a:extLst>
          </p:cNvPr>
          <p:cNvSpPr txBox="1"/>
          <p:nvPr/>
        </p:nvSpPr>
        <p:spPr>
          <a:xfrm>
            <a:off x="555057" y="3718773"/>
            <a:ext cx="11436918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However, unlike the interpretable attention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patterns observed in </a:t>
            </a: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ViTs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or DMs, the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text-to-image attention maps in LVLMs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are sparse and contain significant noise</a:t>
            </a:r>
            <a:endParaRPr lang="en-US" altLang="ko-KR" sz="20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4ED375-5174-0498-1838-97E27091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835" y="918461"/>
            <a:ext cx="5819140" cy="53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9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B6641-E936-9664-DD98-9B685962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B9A4E0-206B-7D87-04EF-701B6666E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90224-03AF-226B-EC1B-CD359CF2AEAC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Motivation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C68D8-233E-90E6-8295-ADCB391E9DF5}"/>
              </a:ext>
            </a:extLst>
          </p:cNvPr>
          <p:cNvSpPr txBox="1"/>
          <p:nvPr/>
        </p:nvSpPr>
        <p:spPr>
          <a:xfrm>
            <a:off x="555057" y="1404632"/>
            <a:ext cx="11436918" cy="96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Recent research shows the specific attention heads exhibit distinct characteristics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(e.g., acting as localizer)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B3F5BE-4BDB-17B9-EA04-D5BE515E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992" y="3222182"/>
            <a:ext cx="8118158" cy="31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9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D7EF-AD2C-A8E3-69F4-564EE358A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5A7097-3201-8A8D-A7BC-3BFAA119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252A5-98AB-099C-95A5-04312A496017}"/>
              </a:ext>
            </a:extLst>
          </p:cNvPr>
          <p:cNvSpPr txBox="1"/>
          <p:nvPr/>
        </p:nvSpPr>
        <p:spPr>
          <a:xfrm>
            <a:off x="555057" y="553565"/>
            <a:ext cx="7396480" cy="851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ko-KR" sz="20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87C68-8915-1C58-5341-BAEC7611D2BE}"/>
              </a:ext>
            </a:extLst>
          </p:cNvPr>
          <p:cNvSpPr txBox="1"/>
          <p:nvPr/>
        </p:nvSpPr>
        <p:spPr>
          <a:xfrm>
            <a:off x="555057" y="1404632"/>
            <a:ext cx="11436918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Propose a training-free LMLM framework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 localize text-related regions by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leveraging a few attention heads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0E7B7E-F799-D9F3-52B1-3881701F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835" y="918461"/>
            <a:ext cx="5819140" cy="53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17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555</Words>
  <Application>Microsoft Office PowerPoint</Application>
  <PresentationFormat>와이드스크린</PresentationFormat>
  <Paragraphs>136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맑은 고딕</vt:lpstr>
      <vt:lpstr>Arial</vt:lpstr>
      <vt:lpstr>Cambria Math</vt:lpstr>
      <vt:lpstr>Noto Sans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mija kim</cp:lastModifiedBy>
  <cp:revision>78</cp:revision>
  <dcterms:created xsi:type="dcterms:W3CDTF">2023-09-13T02:20:10Z</dcterms:created>
  <dcterms:modified xsi:type="dcterms:W3CDTF">2025-10-09T09:43:28Z</dcterms:modified>
</cp:coreProperties>
</file>